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70" r:id="rId13"/>
    <p:sldId id="266" r:id="rId14"/>
    <p:sldId id="267" r:id="rId15"/>
    <p:sldId id="268" r:id="rId16"/>
    <p:sldId id="269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5" r:id="rId32"/>
    <p:sldId id="288" r:id="rId33"/>
    <p:sldId id="289" r:id="rId34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redný štý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73" autoAdjust="0"/>
  </p:normalViewPr>
  <p:slideViewPr>
    <p:cSldViewPr>
      <p:cViewPr varScale="1">
        <p:scale>
          <a:sx n="76" d="100"/>
          <a:sy n="76" d="100"/>
        </p:scale>
        <p:origin x="-34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57BCD-0A67-4381-BDF2-7143509A880B}" type="datetimeFigureOut">
              <a:rPr lang="sk-SK"/>
              <a:pPr>
                <a:defRPr/>
              </a:pPr>
              <a:t>10. 6. 2010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4F6AD-683C-4C13-96E3-80139562D52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EFE32-6439-412F-86DC-257D94619E77}" type="datetimeFigureOut">
              <a:rPr lang="sk-SK"/>
              <a:pPr>
                <a:defRPr/>
              </a:pPr>
              <a:t>10. 6. 2010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E3152-C337-4AE0-A796-2332DAC7A76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0E1E3-EE57-4ED7-849A-DC27F6676F84}" type="datetimeFigureOut">
              <a:rPr lang="sk-SK"/>
              <a:pPr>
                <a:defRPr/>
              </a:pPr>
              <a:t>10. 6. 2010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D92F-E88D-4289-8B3B-5F6A39E03DF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2D08B-E4F9-453D-8008-38347F1C0508}" type="datetimeFigureOut">
              <a:rPr lang="sk-SK"/>
              <a:pPr>
                <a:defRPr/>
              </a:pPr>
              <a:t>10. 6. 2010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DD132-B2A9-43E4-9206-70CB12DB3B6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97F61-7297-4952-AA9A-8D5FCF0C6EC9}" type="datetimeFigureOut">
              <a:rPr lang="sk-SK"/>
              <a:pPr>
                <a:defRPr/>
              </a:pPr>
              <a:t>10. 6. 2010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E9915-FCC3-4602-A97D-5FBD167A33D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907B1-AC04-436D-A8D9-98CC18F47C2D}" type="datetimeFigureOut">
              <a:rPr lang="sk-SK"/>
              <a:pPr>
                <a:defRPr/>
              </a:pPr>
              <a:t>10. 6. 2010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3A387-8D0D-44E0-B2F9-D80F606B74D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C44E-2949-4BAB-ADBC-B50E2D4F7D0A}" type="datetimeFigureOut">
              <a:rPr lang="sk-SK"/>
              <a:pPr>
                <a:defRPr/>
              </a:pPr>
              <a:t>10. 6. 2010</a:t>
            </a:fld>
            <a:endParaRPr lang="sk-SK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CA609-3C84-4C1D-A77E-176EDECE7DA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EB81E-1692-4543-A65F-25F4790D4BC3}" type="datetimeFigureOut">
              <a:rPr lang="sk-SK"/>
              <a:pPr>
                <a:defRPr/>
              </a:pPr>
              <a:t>10. 6. 2010</a:t>
            </a:fld>
            <a:endParaRPr lang="sk-SK"/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F865A-6EFE-4017-9EED-276F3A242A6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8450C-86B3-4BCD-9263-09625EACAEAA}" type="datetimeFigureOut">
              <a:rPr lang="sk-SK"/>
              <a:pPr>
                <a:defRPr/>
              </a:pPr>
              <a:t>10. 6. 2010</a:t>
            </a:fld>
            <a:endParaRPr lang="sk-SK"/>
          </a:p>
        </p:txBody>
      </p:sp>
      <p:sp>
        <p:nvSpPr>
          <p:cNvPr id="3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D1973-03D4-421E-AD07-78D07765863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BC3A5-2460-44C4-93F8-64284F1F1472}" type="datetimeFigureOut">
              <a:rPr lang="sk-SK"/>
              <a:pPr>
                <a:defRPr/>
              </a:pPr>
              <a:t>10. 6. 2010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E6B4E-9BA5-4FA5-9F4B-BCCA8D773ED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8CA9F-73EC-4717-84C1-A9F3C1FA7AB8}" type="datetimeFigureOut">
              <a:rPr lang="sk-SK"/>
              <a:pPr>
                <a:defRPr/>
              </a:pPr>
              <a:t>10. 6. 2010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DD64C-7F92-470C-B5DB-2E73F4EA30A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 predlohy nadpisov.</a:t>
            </a:r>
          </a:p>
        </p:txBody>
      </p:sp>
      <p:sp>
        <p:nvSpPr>
          <p:cNvPr id="1027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39C9B5-9D72-4AA4-A727-52B90FAFBB7D}" type="datetimeFigureOut">
              <a:rPr lang="sk-SK"/>
              <a:pPr>
                <a:defRPr/>
              </a:pPr>
              <a:t>10. 6. 2010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76F1926-1450-478A-ABAE-5FA337B5473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sz="4000" smtClean="0"/>
              <a:t>Letný sklíčkový seminár</a:t>
            </a:r>
            <a:br>
              <a:rPr lang="sk-SK" sz="4000" smtClean="0"/>
            </a:br>
            <a:r>
              <a:rPr lang="sk-SK" sz="4000" smtClean="0"/>
              <a:t>Senec 2010</a:t>
            </a:r>
            <a:br>
              <a:rPr lang="sk-SK" sz="4000" smtClean="0"/>
            </a:br>
            <a:r>
              <a:rPr lang="sk-SK" sz="4000" smtClean="0"/>
              <a:t/>
            </a:r>
            <a:br>
              <a:rPr lang="sk-SK" sz="4000" smtClean="0"/>
            </a:br>
            <a:r>
              <a:rPr lang="sk-SK" sz="4000" smtClean="0"/>
              <a:t>Prípad SDIAP č. 367</a:t>
            </a:r>
          </a:p>
        </p:txBody>
      </p:sp>
      <p:sp>
        <p:nvSpPr>
          <p:cNvPr id="13314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sk-SK" i="1" smtClean="0">
              <a:solidFill>
                <a:schemeClr val="tx1"/>
              </a:solidFill>
            </a:endParaRPr>
          </a:p>
          <a:p>
            <a:pPr eaLnBrk="1" hangingPunct="1"/>
            <a:r>
              <a:rPr lang="sk-SK" i="1" smtClean="0">
                <a:solidFill>
                  <a:schemeClr val="tx1"/>
                </a:solidFill>
              </a:rPr>
              <a:t>Peter Bohuš, Jana Kičinová</a:t>
            </a:r>
          </a:p>
          <a:p>
            <a:pPr eaLnBrk="1" hangingPunct="1"/>
            <a:r>
              <a:rPr lang="sk-SK" b="1" smtClean="0">
                <a:solidFill>
                  <a:schemeClr val="tx1"/>
                </a:solidFill>
              </a:rPr>
              <a:t>Cytolab s.r.o.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2531" name="Picture 4" descr="HE 20x ret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736725" y="320675"/>
            <a:ext cx="1576388" cy="61753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3200"/>
              <a:t>HE 20x</a:t>
            </a:r>
            <a:endParaRPr lang="cs-CZ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3555" name="Picture 4" descr="HE 20x ret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6003925" y="4968875"/>
            <a:ext cx="1576388" cy="61753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3200"/>
              <a:t>HE 20x</a:t>
            </a:r>
            <a:endParaRPr lang="cs-CZ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578" name="Picture 2" descr="C:\Users\PeterB\Desktop\adenomatoid tumor testis\HE 20x border ret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6038" y="0"/>
            <a:ext cx="9190038" cy="6858000"/>
          </a:xfrm>
        </p:spPr>
      </p:pic>
      <p:sp>
        <p:nvSpPr>
          <p:cNvPr id="24579" name="BlokTextu 4"/>
          <p:cNvSpPr txBox="1">
            <a:spLocks noChangeArrowheads="1"/>
          </p:cNvSpPr>
          <p:nvPr/>
        </p:nvSpPr>
        <p:spPr bwMode="auto">
          <a:xfrm>
            <a:off x="6934200" y="6019800"/>
            <a:ext cx="1704975" cy="61753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3200"/>
              <a:t>HE 20x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endParaRPr lang="sk-SK" sz="8800" smtClean="0"/>
          </a:p>
          <a:p>
            <a:pPr algn="ctr" eaLnBrk="1" hangingPunct="1">
              <a:buFont typeface="Arial" charset="0"/>
              <a:buNone/>
            </a:pPr>
            <a:r>
              <a:rPr lang="sk-SK" sz="8800" b="1" smtClean="0"/>
              <a:t>?</a:t>
            </a:r>
          </a:p>
          <a:p>
            <a:pPr algn="ctr" eaLnBrk="1" hangingPunct="1"/>
            <a:endParaRPr lang="sk-SK" sz="8000" smtClean="0"/>
          </a:p>
          <a:p>
            <a:pPr algn="ctr" eaLnBrk="1" hangingPunct="1"/>
            <a:endParaRPr lang="sk-SK" smtClean="0"/>
          </a:p>
          <a:p>
            <a:pPr algn="ctr" eaLnBrk="1" hangingPunct="1"/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6627" name="Picture 4" descr="AE1AE3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8" name="Picture 5" descr="AE1AE3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0" y="0"/>
            <a:ext cx="6286500" cy="4191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29" name="BlokTextu 5"/>
          <p:cNvSpPr txBox="1">
            <a:spLocks noChangeArrowheads="1"/>
          </p:cNvSpPr>
          <p:nvPr/>
        </p:nvSpPr>
        <p:spPr bwMode="auto">
          <a:xfrm>
            <a:off x="5638800" y="5486400"/>
            <a:ext cx="1981200" cy="6175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3200"/>
              <a:t>AE1/AE3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7650" name="Picture 2" descr="C:\Users\PeterB\Desktop\adenomatoid tumor testis\Vimenti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0163"/>
            <a:ext cx="9144000" cy="6827837"/>
          </a:xfrm>
        </p:spPr>
      </p:pic>
      <p:sp>
        <p:nvSpPr>
          <p:cNvPr id="27651" name="BlokTextu 4"/>
          <p:cNvSpPr txBox="1">
            <a:spLocks noChangeArrowheads="1"/>
          </p:cNvSpPr>
          <p:nvPr/>
        </p:nvSpPr>
        <p:spPr bwMode="auto">
          <a:xfrm>
            <a:off x="914400" y="5334000"/>
            <a:ext cx="1936750" cy="61753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3200"/>
              <a:t>Vimentin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4" name="Picture 2" descr="C:\Users\PeterB\Desktop\adenomatoid tumor testis\Masson trichrom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789738" cy="4525963"/>
          </a:xfrm>
          <a:ln w="38100">
            <a:solidFill>
              <a:schemeClr val="tx1"/>
            </a:solidFill>
          </a:ln>
        </p:spPr>
      </p:pic>
      <p:pic>
        <p:nvPicPr>
          <p:cNvPr id="28675" name="Picture 4" descr="C:\Users\PeterB\Desktop\adenomatoid tumor testis\SM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2743200"/>
            <a:ext cx="6172200" cy="4114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6" name="BlokTextu 6"/>
          <p:cNvSpPr txBox="1">
            <a:spLocks noChangeArrowheads="1"/>
          </p:cNvSpPr>
          <p:nvPr/>
        </p:nvSpPr>
        <p:spPr bwMode="auto">
          <a:xfrm>
            <a:off x="4724400" y="6172200"/>
            <a:ext cx="1125538" cy="61753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3200"/>
              <a:t>SMA</a:t>
            </a:r>
          </a:p>
        </p:txBody>
      </p:sp>
      <p:sp>
        <p:nvSpPr>
          <p:cNvPr id="28677" name="BlokTextu 7"/>
          <p:cNvSpPr txBox="1">
            <a:spLocks noChangeArrowheads="1"/>
          </p:cNvSpPr>
          <p:nvPr/>
        </p:nvSpPr>
        <p:spPr bwMode="auto">
          <a:xfrm>
            <a:off x="990600" y="685800"/>
            <a:ext cx="3714750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3200"/>
              <a:t>Masson trichrome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698" name="Picture 2" descr="C:\Users\PeterB\Desktop\adenomatoid tumor testis\Inhibin 4x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6038" y="0"/>
            <a:ext cx="9190038" cy="6858000"/>
          </a:xfrm>
        </p:spPr>
      </p:pic>
      <p:sp>
        <p:nvSpPr>
          <p:cNvPr id="29699" name="BlokTextu 4"/>
          <p:cNvSpPr txBox="1">
            <a:spLocks noChangeArrowheads="1"/>
          </p:cNvSpPr>
          <p:nvPr/>
        </p:nvSpPr>
        <p:spPr bwMode="auto">
          <a:xfrm>
            <a:off x="5257800" y="1524000"/>
            <a:ext cx="1550988" cy="61753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3200"/>
              <a:t>Inhibin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2" name="Picture 2" descr="C:\Users\PeterB\Desktop\adenomatoid tumor testis\Calretinin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54263" y="0"/>
            <a:ext cx="6789737" cy="4525963"/>
          </a:xfrm>
          <a:ln w="38100">
            <a:solidFill>
              <a:schemeClr val="tx1"/>
            </a:solidFill>
          </a:ln>
        </p:spPr>
      </p:pic>
      <p:pic>
        <p:nvPicPr>
          <p:cNvPr id="30723" name="Picture 3" descr="C:\Users\PeterB\Desktop\adenomatoid tumor testis\Calretinin 2.JPG"/>
          <p:cNvPicPr>
            <a:picLocks noChangeAspect="1" noChangeArrowheads="1"/>
          </p:cNvPicPr>
          <p:nvPr/>
        </p:nvPicPr>
        <p:blipFill>
          <a:blip r:embed="rId3"/>
          <a:srcRect r="21622" b="674"/>
          <a:stretch>
            <a:fillRect/>
          </a:stretch>
        </p:blipFill>
        <p:spPr bwMode="auto">
          <a:xfrm>
            <a:off x="0" y="0"/>
            <a:ext cx="4419600" cy="3733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4" name="Picture 4" descr="C:\Users\PeterB\Desktop\adenomatoid tumor testis\Calretinin sperm.JPG"/>
          <p:cNvPicPr>
            <a:picLocks noChangeAspect="1" noChangeArrowheads="1"/>
          </p:cNvPicPr>
          <p:nvPr/>
        </p:nvPicPr>
        <p:blipFill>
          <a:blip r:embed="rId4"/>
          <a:srcRect r="8109" b="12161"/>
          <a:stretch>
            <a:fillRect/>
          </a:stretch>
        </p:blipFill>
        <p:spPr bwMode="auto">
          <a:xfrm>
            <a:off x="0" y="3556000"/>
            <a:ext cx="5181600" cy="330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25" name="BlokTextu 6"/>
          <p:cNvSpPr txBox="1">
            <a:spLocks noChangeArrowheads="1"/>
          </p:cNvSpPr>
          <p:nvPr/>
        </p:nvSpPr>
        <p:spPr bwMode="auto">
          <a:xfrm>
            <a:off x="6172200" y="5257800"/>
            <a:ext cx="2971800" cy="769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4400"/>
              <a:t>Calretinin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6" name="Picture 2" descr="C:\Users\PeterB\Desktop\adenomatoid tumor testis\WT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90038" cy="7010400"/>
          </a:xfrm>
        </p:spPr>
      </p:pic>
      <p:sp>
        <p:nvSpPr>
          <p:cNvPr id="31747" name="BlokTextu 4"/>
          <p:cNvSpPr txBox="1">
            <a:spLocks noChangeArrowheads="1"/>
          </p:cNvSpPr>
          <p:nvPr/>
        </p:nvSpPr>
        <p:spPr bwMode="auto">
          <a:xfrm>
            <a:off x="1828800" y="5638800"/>
            <a:ext cx="1079500" cy="61753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3200"/>
              <a:t>WT1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Klinická diagnóza:</a:t>
            </a:r>
            <a:endParaRPr lang="cs-CZ" smtClean="0"/>
          </a:p>
        </p:txBody>
      </p:sp>
      <p:sp>
        <p:nvSpPr>
          <p:cNvPr id="14338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k-SK" smtClean="0"/>
          </a:p>
          <a:p>
            <a:pPr eaLnBrk="1" hangingPunct="1"/>
            <a:r>
              <a:rPr lang="sk-SK" smtClean="0"/>
              <a:t>48-ročný muž</a:t>
            </a:r>
          </a:p>
          <a:p>
            <a:pPr eaLnBrk="1" hangingPunct="1"/>
            <a:r>
              <a:rPr lang="sk-SK" smtClean="0"/>
              <a:t>„ľavý semenník+funikulus“</a:t>
            </a:r>
          </a:p>
          <a:p>
            <a:pPr eaLnBrk="1" hangingPunct="1">
              <a:buFont typeface="Arial" charset="0"/>
              <a:buNone/>
            </a:pPr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0" name="Picture 2" descr="C:\Users\PeterB\Desktop\adenomatoid tumor testis\d2-40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7300" y="0"/>
            <a:ext cx="7886700" cy="5257800"/>
          </a:xfrm>
          <a:ln w="38100">
            <a:solidFill>
              <a:schemeClr val="tx1"/>
            </a:solidFill>
          </a:ln>
        </p:spPr>
      </p:pic>
      <p:pic>
        <p:nvPicPr>
          <p:cNvPr id="32771" name="Picture 3" descr="C:\Users\PeterB\Desktop\adenomatoid tumor testis\D2-40 2.JPG"/>
          <p:cNvPicPr>
            <a:picLocks noChangeAspect="1" noChangeArrowheads="1"/>
          </p:cNvPicPr>
          <p:nvPr/>
        </p:nvPicPr>
        <p:blipFill>
          <a:blip r:embed="rId3"/>
          <a:srcRect l="10345" r="11494" b="18967"/>
          <a:stretch>
            <a:fillRect/>
          </a:stretch>
        </p:blipFill>
        <p:spPr bwMode="auto">
          <a:xfrm>
            <a:off x="0" y="3276600"/>
            <a:ext cx="5181600" cy="3581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72" name="BlokTextu 5"/>
          <p:cNvSpPr txBox="1">
            <a:spLocks noChangeArrowheads="1"/>
          </p:cNvSpPr>
          <p:nvPr/>
        </p:nvSpPr>
        <p:spPr bwMode="auto">
          <a:xfrm>
            <a:off x="5257800" y="5410200"/>
            <a:ext cx="38862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3200"/>
              <a:t>D2-40 (podoplanin)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endParaRPr lang="sk-SK" sz="8800" smtClean="0"/>
          </a:p>
          <a:p>
            <a:pPr algn="ctr" eaLnBrk="1" hangingPunct="1">
              <a:buFont typeface="Arial" charset="0"/>
              <a:buNone/>
            </a:pPr>
            <a:r>
              <a:rPr lang="sk-SK" sz="8800" b="1" smtClean="0"/>
              <a:t>?</a:t>
            </a:r>
          </a:p>
          <a:p>
            <a:pPr algn="ctr" eaLnBrk="1" hangingPunct="1"/>
            <a:endParaRPr lang="sk-SK" sz="8000" smtClean="0"/>
          </a:p>
          <a:p>
            <a:pPr algn="ctr" eaLnBrk="1" hangingPunct="1"/>
            <a:endParaRPr lang="sk-SK" smtClean="0"/>
          </a:p>
          <a:p>
            <a:pPr algn="ctr" eaLnBrk="1" hangingPunct="1"/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sz="4000" b="1" smtClean="0"/>
              <a:t>ADENOMATOID  TUMOUR</a:t>
            </a:r>
          </a:p>
          <a:p>
            <a:pPr eaLnBrk="1" hangingPunct="1"/>
            <a:r>
              <a:rPr lang="sk-SK" smtClean="0"/>
              <a:t>ICD-O code 9054/0</a:t>
            </a:r>
          </a:p>
          <a:p>
            <a:pPr eaLnBrk="1" hangingPunct="1"/>
            <a:r>
              <a:rPr lang="sk-SK" smtClean="0"/>
              <a:t>Benígny novotvar z mezotelových buniek charakterizovaný početnými glanduliformnými priestormi, tubulmi a pruhmi</a:t>
            </a:r>
          </a:p>
          <a:p>
            <a:pPr eaLnBrk="1" hangingPunct="1"/>
            <a:r>
              <a:rPr lang="sk-SK" smtClean="0"/>
              <a:t>(WHO ; tumours of paratesticular structures)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Klinika</a:t>
            </a:r>
          </a:p>
        </p:txBody>
      </p:sp>
      <p:sp>
        <p:nvSpPr>
          <p:cNvPr id="35842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smtClean="0"/>
              <a:t>Najčastejší tumor testikulárnych adnex </a:t>
            </a:r>
          </a:p>
          <a:p>
            <a:pPr eaLnBrk="1" hangingPunct="1"/>
            <a:r>
              <a:rPr lang="sk-SK" smtClean="0"/>
              <a:t>32%, všetkých novotvarov (WHO)</a:t>
            </a:r>
          </a:p>
          <a:p>
            <a:pPr eaLnBrk="1" hangingPunct="1"/>
            <a:r>
              <a:rPr lang="sk-SK" smtClean="0"/>
              <a:t>60% benígnych novotvarov (WHO)</a:t>
            </a:r>
          </a:p>
          <a:p>
            <a:pPr eaLnBrk="1" hangingPunct="1"/>
            <a:r>
              <a:rPr lang="sk-SK" smtClean="0"/>
              <a:t>3. – 5. dekáda (priemerný vek 36 rokov)</a:t>
            </a:r>
          </a:p>
          <a:p>
            <a:pPr eaLnBrk="1" hangingPunct="1"/>
            <a:r>
              <a:rPr lang="sk-SK" smtClean="0"/>
              <a:t>Asymptomatické intraskrotálne tumory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Výskyt/pôvod</a:t>
            </a:r>
          </a:p>
        </p:txBody>
      </p:sp>
      <p:sp>
        <p:nvSpPr>
          <p:cNvPr id="36866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smtClean="0"/>
              <a:t>Epididymis (dolný pól)</a:t>
            </a:r>
          </a:p>
          <a:p>
            <a:pPr eaLnBrk="1" hangingPunct="1"/>
            <a:r>
              <a:rPr lang="sk-SK" b="1" smtClean="0"/>
              <a:t>Tunica vaginalis</a:t>
            </a:r>
          </a:p>
          <a:p>
            <a:pPr eaLnBrk="1" hangingPunct="1"/>
            <a:r>
              <a:rPr lang="sk-SK" b="1" smtClean="0"/>
              <a:t>Tunica albuginea</a:t>
            </a:r>
          </a:p>
          <a:p>
            <a:pPr eaLnBrk="1" hangingPunct="1"/>
            <a:r>
              <a:rPr lang="sk-SK" smtClean="0"/>
              <a:t>Rete testis</a:t>
            </a:r>
          </a:p>
          <a:p>
            <a:pPr eaLnBrk="1" hangingPunct="1"/>
            <a:r>
              <a:rPr lang="sk-SK" smtClean="0"/>
              <a:t>Funiculus spermaticus</a:t>
            </a:r>
          </a:p>
          <a:p>
            <a:pPr eaLnBrk="1" hangingPunct="1"/>
            <a:r>
              <a:rPr lang="sk-SK" smtClean="0"/>
              <a:t>Tunica parietalis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Výskyt/pôvod</a:t>
            </a:r>
          </a:p>
        </p:txBody>
      </p:sp>
      <p:sp>
        <p:nvSpPr>
          <p:cNvPr id="37890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smtClean="0"/>
              <a:t>Tuba uterina</a:t>
            </a:r>
          </a:p>
          <a:p>
            <a:pPr eaLnBrk="1" hangingPunct="1"/>
            <a:r>
              <a:rPr lang="sk-SK" smtClean="0"/>
              <a:t>Široké väzy maternice</a:t>
            </a:r>
          </a:p>
          <a:p>
            <a:pPr eaLnBrk="1" hangingPunct="1"/>
            <a:r>
              <a:rPr lang="sk-SK" smtClean="0"/>
              <a:t>Myometrium</a:t>
            </a:r>
          </a:p>
          <a:p>
            <a:pPr eaLnBrk="1" hangingPunct="1"/>
            <a:endParaRPr lang="sk-SK" smtClean="0"/>
          </a:p>
          <a:p>
            <a:pPr eaLnBrk="1" hangingPunct="1"/>
            <a:r>
              <a:rPr lang="sk-SK" smtClean="0"/>
              <a:t>Peritoneum, Retroperitoneum, Omentum, Pleura</a:t>
            </a:r>
          </a:p>
          <a:p>
            <a:pPr eaLnBrk="1" hangingPunct="1"/>
            <a:r>
              <a:rPr lang="sk-SK" smtClean="0"/>
              <a:t>Nadoblička </a:t>
            </a:r>
          </a:p>
          <a:p>
            <a:pPr eaLnBrk="1" hangingPunct="1"/>
            <a:r>
              <a:rPr lang="sk-SK" smtClean="0"/>
              <a:t>Srdce</a:t>
            </a:r>
          </a:p>
          <a:p>
            <a:pPr eaLnBrk="1" hangingPunct="1">
              <a:buFont typeface="Arial" charset="0"/>
              <a:buNone/>
            </a:pPr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HISTOMORFOLOGICKÝ OBRAZ</a:t>
            </a:r>
          </a:p>
        </p:txBody>
      </p:sp>
      <p:sp>
        <p:nvSpPr>
          <p:cNvPr id="38914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sz="2800" smtClean="0"/>
              <a:t>Glanduliformné a pseudotubulárne štruktúry vystlané oploštelými a kuboidálnymi bunkami</a:t>
            </a:r>
          </a:p>
          <a:p>
            <a:pPr eaLnBrk="1" hangingPunct="1"/>
            <a:r>
              <a:rPr lang="sk-SK" sz="2800" smtClean="0"/>
              <a:t>Bunky miestami v zhlukoch, solídnych pruhoch</a:t>
            </a:r>
          </a:p>
          <a:p>
            <a:pPr eaLnBrk="1" hangingPunct="1"/>
            <a:r>
              <a:rPr lang="sk-SK" sz="2800" smtClean="0"/>
              <a:t>Fokálne vakuolizovaná cytoplazma</a:t>
            </a:r>
          </a:p>
          <a:p>
            <a:pPr eaLnBrk="1" hangingPunct="1"/>
            <a:r>
              <a:rPr lang="sk-SK" sz="2800" smtClean="0"/>
              <a:t>Minimálne atypie, celkom ojedinelé mitózy</a:t>
            </a:r>
          </a:p>
          <a:p>
            <a:pPr eaLnBrk="1" hangingPunct="1"/>
            <a:r>
              <a:rPr lang="sk-SK" sz="2800" smtClean="0"/>
              <a:t>Vmedzerené pruhy </a:t>
            </a:r>
            <a:r>
              <a:rPr lang="sk-SK" sz="2800" b="1" smtClean="0"/>
              <a:t>hladkej svaloviny </a:t>
            </a:r>
            <a:r>
              <a:rPr lang="sk-SK" sz="2800" smtClean="0"/>
              <a:t>a väziva</a:t>
            </a:r>
          </a:p>
          <a:p>
            <a:pPr eaLnBrk="1" hangingPunct="1"/>
            <a:r>
              <a:rPr lang="sk-SK" sz="2800" smtClean="0"/>
              <a:t>„Thread-like bridging strands“ – vláknité/pruhovité premostenia</a:t>
            </a:r>
          </a:p>
          <a:p>
            <a:pPr eaLnBrk="1" hangingPunct="1"/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9938" name="Zástupný symbol obsahu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eaLnBrk="1" hangingPunct="1"/>
            <a:r>
              <a:rPr lang="sk-SK" sz="4000" b="1" smtClean="0"/>
              <a:t>Thread-Like Bridging Strands: </a:t>
            </a:r>
          </a:p>
          <a:p>
            <a:pPr eaLnBrk="1" hangingPunct="1">
              <a:buFont typeface="Arial" charset="0"/>
              <a:buNone/>
            </a:pPr>
            <a:r>
              <a:rPr lang="sk-SK" sz="4000" smtClean="0"/>
              <a:t>   A Morphologic Feature Present in all Adenomatoid Tumors</a:t>
            </a:r>
          </a:p>
          <a:p>
            <a:pPr eaLnBrk="1" hangingPunct="1">
              <a:buFont typeface="Arial" charset="0"/>
              <a:buNone/>
            </a:pPr>
            <a:endParaRPr lang="sk-SK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smtClean="0"/>
              <a:t>   Ondrej Hes, Delia M Perez-Motiel, Isabel Alvarado Cabrero, Michal Zámečník, Miroslav Podhola, Miroslav Šulc, Milan Hora, Petr Mukenšnábl, Radim Žalud, Ondrej Ondič, Michal Michal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sk-SK" sz="2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k-SK" sz="2800" smtClean="0"/>
              <a:t>Annals of DIAGNOSTIC PATHOLOGY, October 2003</a:t>
            </a:r>
          </a:p>
          <a:p>
            <a:pPr eaLnBrk="1" hangingPunct="1">
              <a:buFont typeface="Arial" charset="0"/>
              <a:buNone/>
            </a:pPr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Thread-like bridging strands</a:t>
            </a:r>
          </a:p>
        </p:txBody>
      </p:sp>
      <p:sp>
        <p:nvSpPr>
          <p:cNvPr id="40962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smtClean="0"/>
              <a:t>Apozícia na seba naliehajúcich stenčených mezotelových buniek</a:t>
            </a:r>
          </a:p>
          <a:p>
            <a:pPr eaLnBrk="1" hangingPunct="1">
              <a:lnSpc>
                <a:spcPct val="80000"/>
              </a:lnSpc>
            </a:pPr>
            <a:r>
              <a:rPr lang="sk-SK" smtClean="0"/>
              <a:t>Konštnantný histomorfologický rys adenomatoidných tumorov</a:t>
            </a:r>
          </a:p>
          <a:p>
            <a:pPr eaLnBrk="1" hangingPunct="1">
              <a:lnSpc>
                <a:spcPct val="80000"/>
              </a:lnSpc>
            </a:pPr>
            <a:r>
              <a:rPr lang="sk-SK" smtClean="0"/>
              <a:t> Dôležitý diagnostický znak</a:t>
            </a:r>
            <a:endParaRPr lang="cs-CZ" smtClean="0"/>
          </a:p>
          <a:p>
            <a:pPr eaLnBrk="1" hangingPunct="1"/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IMUNOHISTOCHÉMIA</a:t>
            </a:r>
          </a:p>
        </p:txBody>
      </p:sp>
      <p:sp>
        <p:nvSpPr>
          <p:cNvPr id="41986" name="Zástupný symbol obsah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b="1" smtClean="0"/>
              <a:t>POZITÍVNA EXPRESIA</a:t>
            </a:r>
          </a:p>
          <a:p>
            <a:pPr eaLnBrk="1" hangingPunct="1"/>
            <a:r>
              <a:rPr lang="sk-SK" b="1" smtClean="0"/>
              <a:t>Cytokeratíny</a:t>
            </a:r>
          </a:p>
          <a:p>
            <a:pPr eaLnBrk="1" hangingPunct="1"/>
            <a:r>
              <a:rPr lang="sk-SK" b="1" smtClean="0"/>
              <a:t>EMA (?)</a:t>
            </a:r>
          </a:p>
          <a:p>
            <a:pPr eaLnBrk="1" hangingPunct="1"/>
            <a:r>
              <a:rPr lang="sk-SK" b="1" smtClean="0"/>
              <a:t>„Mezotelové markery“</a:t>
            </a:r>
          </a:p>
          <a:p>
            <a:pPr eaLnBrk="1" hangingPunct="1"/>
            <a:r>
              <a:rPr lang="sk-SK" smtClean="0"/>
              <a:t>Vimentin</a:t>
            </a:r>
          </a:p>
          <a:p>
            <a:pPr eaLnBrk="1" hangingPunct="1"/>
            <a:r>
              <a:rPr lang="sk-SK" smtClean="0"/>
              <a:t>Calretinin</a:t>
            </a:r>
          </a:p>
          <a:p>
            <a:pPr eaLnBrk="1" hangingPunct="1"/>
            <a:r>
              <a:rPr lang="sk-SK" smtClean="0"/>
              <a:t>WT1</a:t>
            </a:r>
          </a:p>
          <a:p>
            <a:pPr eaLnBrk="1" hangingPunct="1"/>
            <a:r>
              <a:rPr lang="sk-SK" smtClean="0"/>
              <a:t>D2-40</a:t>
            </a:r>
          </a:p>
          <a:p>
            <a:pPr eaLnBrk="1" hangingPunct="1"/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Makroskopický nález:</a:t>
            </a:r>
            <a:endParaRPr lang="cs-CZ" smtClean="0"/>
          </a:p>
        </p:txBody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sk-SK" sz="2800" smtClean="0"/>
          </a:p>
          <a:p>
            <a:pPr eaLnBrk="1" hangingPunct="1"/>
            <a:r>
              <a:rPr lang="sk-SK" sz="2800" smtClean="0"/>
              <a:t>Zaslaná ľavostranná orchiectomia, semenník veľkosti cca 45x30mm, na reze periférne,  do parenchýmu testis vnorený, naliehajúc na epididymis a rete testis expanzívny uzol veľkosti cca 19x18mm, belavý, tuhší, bez kapsuly. Okolité tkanivo semenníka bez ložiskových zmien, nadsemenník bez ložiskových zmien, funiculus dĺžky cca 70mm, bez ložiskových zmien.</a:t>
            </a:r>
            <a:endParaRPr 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IMUNOHISTOCHÉMIA</a:t>
            </a:r>
          </a:p>
        </p:txBody>
      </p:sp>
      <p:sp>
        <p:nvSpPr>
          <p:cNvPr id="43010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b="1" smtClean="0"/>
              <a:t>NEGATÍVNA EXPRESIA</a:t>
            </a:r>
          </a:p>
          <a:p>
            <a:pPr eaLnBrk="1" hangingPunct="1"/>
            <a:r>
              <a:rPr lang="sk-SK" smtClean="0"/>
              <a:t>„</a:t>
            </a:r>
            <a:r>
              <a:rPr lang="sk-SK" b="1" smtClean="0"/>
              <a:t>Vaskulárne“  markery </a:t>
            </a:r>
          </a:p>
          <a:p>
            <a:pPr eaLnBrk="1" hangingPunct="1"/>
            <a:r>
              <a:rPr lang="sk-SK" smtClean="0"/>
              <a:t>CD34</a:t>
            </a:r>
          </a:p>
          <a:p>
            <a:pPr eaLnBrk="1" hangingPunct="1"/>
            <a:r>
              <a:rPr lang="sk-SK" smtClean="0"/>
              <a:t>CD31</a:t>
            </a:r>
          </a:p>
          <a:p>
            <a:pPr eaLnBrk="1" hangingPunct="1"/>
            <a:r>
              <a:rPr lang="sk-SK" smtClean="0"/>
              <a:t>F VIII</a:t>
            </a:r>
          </a:p>
          <a:p>
            <a:pPr eaLnBrk="1" hangingPunct="1"/>
            <a:r>
              <a:rPr lang="sk-SK" smtClean="0"/>
              <a:t>„</a:t>
            </a:r>
            <a:r>
              <a:rPr lang="sk-SK" b="1" smtClean="0"/>
              <a:t>Karcinómové“  markery</a:t>
            </a:r>
          </a:p>
          <a:p>
            <a:pPr eaLnBrk="1" hangingPunct="1"/>
            <a:r>
              <a:rPr lang="sk-SK" smtClean="0"/>
              <a:t>CEA</a:t>
            </a:r>
          </a:p>
          <a:p>
            <a:pPr eaLnBrk="1" hangingPunct="1"/>
            <a:r>
              <a:rPr lang="sk-SK" smtClean="0"/>
              <a:t>CD15</a:t>
            </a:r>
          </a:p>
          <a:p>
            <a:pPr eaLnBrk="1" hangingPunct="1"/>
            <a:r>
              <a:rPr lang="sk-SK" smtClean="0"/>
              <a:t>Ber-EP4</a:t>
            </a:r>
          </a:p>
          <a:p>
            <a:pPr eaLnBrk="1" hangingPunct="1"/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IMUNOHISTOCHÉMIA</a:t>
            </a:r>
          </a:p>
        </p:txBody>
      </p:sp>
      <p:sp>
        <p:nvSpPr>
          <p:cNvPr id="44034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smtClean="0"/>
              <a:t>„</a:t>
            </a:r>
            <a:r>
              <a:rPr lang="sk-SK" b="1" smtClean="0"/>
              <a:t>rôzne“ Cytokeratíny</a:t>
            </a:r>
          </a:p>
          <a:p>
            <a:pPr eaLnBrk="1" hangingPunct="1"/>
            <a:r>
              <a:rPr lang="sk-SK" smtClean="0"/>
              <a:t>U nás vždy AE1/AE3, CK7, nikdy (3x) CK5/6</a:t>
            </a:r>
          </a:p>
          <a:p>
            <a:pPr eaLnBrk="1" hangingPunct="1"/>
            <a:r>
              <a:rPr lang="sk-SK" b="1" smtClean="0"/>
              <a:t>EMA</a:t>
            </a:r>
            <a:r>
              <a:rPr lang="sk-SK" smtClean="0"/>
              <a:t>  </a:t>
            </a:r>
          </a:p>
          <a:p>
            <a:pPr eaLnBrk="1" hangingPunct="1"/>
            <a:r>
              <a:rPr lang="sk-SK" smtClean="0"/>
              <a:t>(Hes, Michal, Mukenštabl) nekonstantne</a:t>
            </a:r>
          </a:p>
          <a:p>
            <a:pPr eaLnBrk="1" hangingPunct="1"/>
            <a:r>
              <a:rPr lang="sk-SK" smtClean="0"/>
              <a:t>(WHO) invariably</a:t>
            </a:r>
          </a:p>
          <a:p>
            <a:pPr eaLnBrk="1" hangingPunct="1"/>
            <a:r>
              <a:rPr lang="sk-SK" smtClean="0"/>
              <a:t>U nás nikdy (3x)</a:t>
            </a:r>
          </a:p>
          <a:p>
            <a:pPr eaLnBrk="1" hangingPunct="1">
              <a:buFont typeface="Arial" charset="0"/>
              <a:buNone/>
            </a:pPr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Diferenciálna diagnóza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b="1" smtClean="0"/>
              <a:t>Thread-like bridging strands, minimálna proliferačná aktivita</a:t>
            </a:r>
          </a:p>
          <a:p>
            <a:pPr eaLnBrk="1" hangingPunct="1"/>
            <a:r>
              <a:rPr lang="sk-SK" smtClean="0"/>
              <a:t>Malígny mezotelióm, mezotelové inklúzie/hyperplázie</a:t>
            </a:r>
          </a:p>
          <a:p>
            <a:pPr eaLnBrk="1" hangingPunct="1"/>
            <a:r>
              <a:rPr lang="sk-SK" smtClean="0"/>
              <a:t>Adenokarcinóm rete testis</a:t>
            </a:r>
          </a:p>
          <a:p>
            <a:pPr eaLnBrk="1" hangingPunct="1"/>
            <a:r>
              <a:rPr lang="sk-SK" smtClean="0"/>
              <a:t>Metastatický adenokarcinóm</a:t>
            </a:r>
          </a:p>
          <a:p>
            <a:pPr eaLnBrk="1" hangingPunct="1"/>
            <a:r>
              <a:rPr lang="sk-SK" smtClean="0"/>
              <a:t>Vaskulárny novotvar</a:t>
            </a:r>
          </a:p>
          <a:p>
            <a:pPr eaLnBrk="1" hangingPunct="1"/>
            <a:r>
              <a:rPr lang="sk-SK" smtClean="0"/>
              <a:t>Germ cell tumor (yolk sac)</a:t>
            </a:r>
          </a:p>
          <a:p>
            <a:pPr eaLnBrk="1" hangingPunct="1"/>
            <a:r>
              <a:rPr lang="sk-SK" smtClean="0"/>
              <a:t>Sex cord-stromal tumor (Leydig cell)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2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k-SK" smtClean="0"/>
          </a:p>
          <a:p>
            <a:pPr eaLnBrk="1" hangingPunct="1">
              <a:buFont typeface="Arial" charset="0"/>
              <a:buNone/>
            </a:pPr>
            <a:endParaRPr lang="sk-SK" smtClean="0"/>
          </a:p>
        </p:txBody>
      </p:sp>
      <p:sp>
        <p:nvSpPr>
          <p:cNvPr id="4" name="Obdĺžnik 3"/>
          <p:cNvSpPr/>
          <p:nvPr/>
        </p:nvSpPr>
        <p:spPr>
          <a:xfrm>
            <a:off x="810394" y="2967335"/>
            <a:ext cx="752321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sz="5400" b="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Ďakujeme za pozornosť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6387" name="Picture 4" descr="HE 10x border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5851525" y="320675"/>
            <a:ext cx="1689100" cy="61753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3200"/>
              <a:t>HE  10x</a:t>
            </a:r>
            <a:endParaRPr lang="cs-CZ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7411" name="Picture 4" descr="HE 10x border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1812925" y="5294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0"/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1812925" y="5121275"/>
            <a:ext cx="1576388" cy="61753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3200"/>
              <a:t>HE 10x</a:t>
            </a:r>
            <a:endParaRPr lang="cs-CZ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8435" name="Picture 4" descr="HE 40x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7070725" y="320675"/>
            <a:ext cx="1576388" cy="61753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3200"/>
              <a:t>HE 40x</a:t>
            </a:r>
            <a:endParaRPr lang="cs-CZ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9459" name="Picture 4" descr="HE 40x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6384925" y="5197475"/>
            <a:ext cx="1576388" cy="61753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3200"/>
              <a:t>HE 40x</a:t>
            </a:r>
            <a:endParaRPr lang="cs-CZ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0483" name="Picture 4" descr="HE 40x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6537325" y="5730875"/>
            <a:ext cx="1576388" cy="61753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3200"/>
              <a:t>HE 40x</a:t>
            </a:r>
            <a:endParaRPr lang="cs-CZ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1506" name="Picture 2" descr="C:\Users\PeterB\Desktop\adenomatoid tumor testis\HE 20x lymphoid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09075" cy="6858000"/>
          </a:xfrm>
        </p:spPr>
      </p:pic>
      <p:sp>
        <p:nvSpPr>
          <p:cNvPr id="21507" name="BlokTextu 4"/>
          <p:cNvSpPr txBox="1">
            <a:spLocks noChangeArrowheads="1"/>
          </p:cNvSpPr>
          <p:nvPr/>
        </p:nvSpPr>
        <p:spPr bwMode="auto">
          <a:xfrm>
            <a:off x="1905000" y="5638800"/>
            <a:ext cx="1576388" cy="61753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3200"/>
              <a:t>HE 20x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Nadšeni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Počiatok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340</Words>
  <Application>Microsoft Office PowerPoint</Application>
  <PresentationFormat>Prezentácia na obrazovke (4:3)</PresentationFormat>
  <Paragraphs>110</Paragraphs>
  <Slides>33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Šablóna návrhu</vt:lpstr>
      </vt:variant>
      <vt:variant>
        <vt:i4>1</vt:i4>
      </vt:variant>
      <vt:variant>
        <vt:lpstr>Nadpisy snímok</vt:lpstr>
      </vt:variant>
      <vt:variant>
        <vt:i4>33</vt:i4>
      </vt:variant>
    </vt:vector>
  </HeadingPairs>
  <TitlesOfParts>
    <vt:vector size="39" baseType="lpstr">
      <vt:lpstr>Arial</vt:lpstr>
      <vt:lpstr>Bookman Old Style</vt:lpstr>
      <vt:lpstr>Gill Sans MT</vt:lpstr>
      <vt:lpstr>Calibri</vt:lpstr>
      <vt:lpstr>Wingdings</vt:lpstr>
      <vt:lpstr>Motív Office</vt:lpstr>
      <vt:lpstr>Letný sklíčkový seminár Senec 2010  Prípad SDIAP č. 367</vt:lpstr>
      <vt:lpstr>Klinická diagnóza:</vt:lpstr>
      <vt:lpstr>Makroskopický nález: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Klinika</vt:lpstr>
      <vt:lpstr>Výskyt/pôvod</vt:lpstr>
      <vt:lpstr>Výskyt/pôvod</vt:lpstr>
      <vt:lpstr>HISTOMORFOLOGICKÝ OBRAZ</vt:lpstr>
      <vt:lpstr>Snímka 27</vt:lpstr>
      <vt:lpstr>Thread-like bridging strands</vt:lpstr>
      <vt:lpstr>IMUNOHISTOCHÉMIA</vt:lpstr>
      <vt:lpstr>IMUNOHISTOCHÉMIA</vt:lpstr>
      <vt:lpstr>IMUNOHISTOCHÉMIA</vt:lpstr>
      <vt:lpstr>Diferenciálna diagnóza</vt:lpstr>
      <vt:lpstr>Snímka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Letný sklíčkový seminár Senec 2010</dc:title>
  <dc:creator>PeterB</dc:creator>
  <cp:lastModifiedBy>bohus</cp:lastModifiedBy>
  <cp:revision>31</cp:revision>
  <dcterms:created xsi:type="dcterms:W3CDTF">2010-04-18T18:36:53Z</dcterms:created>
  <dcterms:modified xsi:type="dcterms:W3CDTF">2010-06-10T05:54:39Z</dcterms:modified>
</cp:coreProperties>
</file>